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League Spartan" charset="1" panose="00000800000000000000"/>
      <p:regular r:id="rId21"/>
    </p:embeddedFont>
    <p:embeddedFont>
      <p:font typeface="Glacial Indifference Bold" charset="1" panose="00000800000000000000"/>
      <p:regular r:id="rId22"/>
    </p:embeddedFont>
    <p:embeddedFont>
      <p:font typeface="Montserrat Bold Italics" charset="1" panose="00000800000000000000"/>
      <p:regular r:id="rId23"/>
    </p:embeddedFont>
    <p:embeddedFont>
      <p:font typeface="Glacial Indifference" charset="1" panose="00000000000000000000"/>
      <p:regular r:id="rId24"/>
    </p:embeddedFont>
    <p:embeddedFont>
      <p:font typeface="Glacial Indifference Italics" charset="1" panose="00000000000000000000"/>
      <p:regular r:id="rId25"/>
    </p:embeddedFont>
    <p:embeddedFont>
      <p:font typeface="Montserrat Light Italics" charset="1" panose="00000400000000000000"/>
      <p:regular r:id="rId26"/>
    </p:embeddedFont>
    <p:embeddedFont>
      <p:font typeface="Montserrat Light" charset="1" panose="000004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7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7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6746391">
            <a:off x="16466339" y="3879517"/>
            <a:ext cx="4667308" cy="46673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49541" y="6706789"/>
            <a:ext cx="1790613" cy="17906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653572" y="-1984272"/>
            <a:ext cx="14255544" cy="1425554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27781" y="7880710"/>
            <a:ext cx="7134327" cy="1957271"/>
          </a:xfrm>
          <a:custGeom>
            <a:avLst/>
            <a:gdLst/>
            <a:ahLst/>
            <a:cxnLst/>
            <a:rect r="r" b="b" t="t" l="l"/>
            <a:pathLst>
              <a:path h="1957271" w="7134327">
                <a:moveTo>
                  <a:pt x="0" y="0"/>
                </a:moveTo>
                <a:lnTo>
                  <a:pt x="7134327" y="0"/>
                </a:lnTo>
                <a:lnTo>
                  <a:pt x="7134327" y="1957271"/>
                </a:lnTo>
                <a:lnTo>
                  <a:pt x="0" y="195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-1254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2306513" y="7756093"/>
            <a:ext cx="3861628" cy="386162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40073" y="-1392022"/>
            <a:ext cx="3064344" cy="30643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0075" y="685783"/>
            <a:ext cx="1357250" cy="135725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200201" y="8582285"/>
            <a:ext cx="1357250" cy="135725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6725228" y="3100914"/>
            <a:ext cx="778015" cy="77801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833712" y="7443737"/>
            <a:ext cx="422270" cy="316716"/>
            <a:chOff x="0" y="0"/>
            <a:chExt cx="541843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41843" cy="406400"/>
            </a:xfrm>
            <a:custGeom>
              <a:avLst/>
              <a:gdLst/>
              <a:ahLst/>
              <a:cxnLst/>
              <a:rect r="r" b="b" t="t" l="l"/>
              <a:pathLst>
                <a:path h="406400" w="541843">
                  <a:moveTo>
                    <a:pt x="0" y="0"/>
                  </a:moveTo>
                  <a:lnTo>
                    <a:pt x="338643" y="0"/>
                  </a:lnTo>
                  <a:lnTo>
                    <a:pt x="541843" y="203200"/>
                  </a:lnTo>
                  <a:lnTo>
                    <a:pt x="33864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-38100"/>
              <a:ext cx="287843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28700" y="3819533"/>
            <a:ext cx="2410560" cy="4276800"/>
          </a:xfrm>
          <a:custGeom>
            <a:avLst/>
            <a:gdLst/>
            <a:ahLst/>
            <a:cxnLst/>
            <a:rect r="r" b="b" t="t" l="l"/>
            <a:pathLst>
              <a:path h="4276800" w="2410560">
                <a:moveTo>
                  <a:pt x="0" y="0"/>
                </a:moveTo>
                <a:lnTo>
                  <a:pt x="2410560" y="0"/>
                </a:lnTo>
                <a:lnTo>
                  <a:pt x="2410560" y="4276800"/>
                </a:lnTo>
                <a:lnTo>
                  <a:pt x="0" y="427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310380" y="3338822"/>
            <a:ext cx="4958625" cy="5078667"/>
          </a:xfrm>
          <a:custGeom>
            <a:avLst/>
            <a:gdLst/>
            <a:ahLst/>
            <a:cxnLst/>
            <a:rect r="r" b="b" t="t" l="l"/>
            <a:pathLst>
              <a:path h="5078667" w="4958625">
                <a:moveTo>
                  <a:pt x="0" y="0"/>
                </a:moveTo>
                <a:lnTo>
                  <a:pt x="4958625" y="0"/>
                </a:lnTo>
                <a:lnTo>
                  <a:pt x="4958625" y="5078666"/>
                </a:lnTo>
                <a:lnTo>
                  <a:pt x="0" y="5078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527781" y="498407"/>
            <a:ext cx="6092712" cy="1060668"/>
            <a:chOff x="0" y="0"/>
            <a:chExt cx="8123617" cy="141422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170996" y="102376"/>
              <a:ext cx="7952620" cy="1311848"/>
              <a:chOff x="0" y="0"/>
              <a:chExt cx="2188388" cy="36099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188388" cy="360992"/>
              </a:xfrm>
              <a:custGeom>
                <a:avLst/>
                <a:gdLst/>
                <a:ahLst/>
                <a:cxnLst/>
                <a:rect r="r" b="b" t="t" l="l"/>
                <a:pathLst>
                  <a:path h="360992" w="2188388">
                    <a:moveTo>
                      <a:pt x="1985188" y="0"/>
                    </a:moveTo>
                    <a:cubicBezTo>
                      <a:pt x="2097412" y="0"/>
                      <a:pt x="2188388" y="80811"/>
                      <a:pt x="2188388" y="180496"/>
                    </a:cubicBezTo>
                    <a:cubicBezTo>
                      <a:pt x="2188388" y="280181"/>
                      <a:pt x="2097412" y="360992"/>
                      <a:pt x="1985188" y="360992"/>
                    </a:cubicBezTo>
                    <a:lnTo>
                      <a:pt x="203200" y="360992"/>
                    </a:lnTo>
                    <a:cubicBezTo>
                      <a:pt x="90976" y="360992"/>
                      <a:pt x="0" y="280181"/>
                      <a:pt x="0" y="180496"/>
                    </a:cubicBezTo>
                    <a:cubicBezTo>
                      <a:pt x="0" y="80811"/>
                      <a:pt x="90976" y="0"/>
                      <a:pt x="203200" y="0"/>
                    </a:cubicBezTo>
                    <a:lnTo>
                      <a:pt x="1985188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A1D9EC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2188388" cy="418142"/>
              </a:xfrm>
              <a:prstGeom prst="rect">
                <a:avLst/>
              </a:prstGeom>
            </p:spPr>
            <p:txBody>
              <a:bodyPr anchor="ctr" rtlCol="false" tIns="36466" lIns="36466" bIns="36466" rIns="3646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0"/>
              <a:ext cx="7952620" cy="1311848"/>
              <a:chOff x="0" y="0"/>
              <a:chExt cx="2188388" cy="360992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2188388" cy="360992"/>
              </a:xfrm>
              <a:custGeom>
                <a:avLst/>
                <a:gdLst/>
                <a:ahLst/>
                <a:cxnLst/>
                <a:rect r="r" b="b" t="t" l="l"/>
                <a:pathLst>
                  <a:path h="360992" w="2188388">
                    <a:moveTo>
                      <a:pt x="1985188" y="0"/>
                    </a:moveTo>
                    <a:cubicBezTo>
                      <a:pt x="2097412" y="0"/>
                      <a:pt x="2188388" y="80811"/>
                      <a:pt x="2188388" y="180496"/>
                    </a:cubicBezTo>
                    <a:cubicBezTo>
                      <a:pt x="2188388" y="280181"/>
                      <a:pt x="2097412" y="360992"/>
                      <a:pt x="1985188" y="360992"/>
                    </a:cubicBezTo>
                    <a:lnTo>
                      <a:pt x="203200" y="360992"/>
                    </a:lnTo>
                    <a:cubicBezTo>
                      <a:pt x="90976" y="360992"/>
                      <a:pt x="0" y="280181"/>
                      <a:pt x="0" y="180496"/>
                    </a:cubicBezTo>
                    <a:cubicBezTo>
                      <a:pt x="0" y="80811"/>
                      <a:pt x="90976" y="0"/>
                      <a:pt x="203200" y="0"/>
                    </a:cubicBezTo>
                    <a:lnTo>
                      <a:pt x="198518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2188388" cy="418142"/>
              </a:xfrm>
              <a:prstGeom prst="rect">
                <a:avLst/>
              </a:prstGeom>
            </p:spPr>
            <p:txBody>
              <a:bodyPr anchor="ctr" rtlCol="false" tIns="36466" lIns="36466" bIns="36466" rIns="3646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name="Freeform 39" id="39"/>
          <p:cNvSpPr/>
          <p:nvPr/>
        </p:nvSpPr>
        <p:spPr>
          <a:xfrm flipH="false" flipV="false" rot="0">
            <a:off x="953757" y="650018"/>
            <a:ext cx="696670" cy="696670"/>
          </a:xfrm>
          <a:custGeom>
            <a:avLst/>
            <a:gdLst/>
            <a:ahLst/>
            <a:cxnLst/>
            <a:rect r="r" b="b" t="t" l="l"/>
            <a:pathLst>
              <a:path h="696670" w="696670">
                <a:moveTo>
                  <a:pt x="0" y="0"/>
                </a:moveTo>
                <a:lnTo>
                  <a:pt x="696670" y="0"/>
                </a:lnTo>
                <a:lnTo>
                  <a:pt x="696670" y="696670"/>
                </a:lnTo>
                <a:lnTo>
                  <a:pt x="0" y="6966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498012" y="616605"/>
            <a:ext cx="606032" cy="696670"/>
          </a:xfrm>
          <a:custGeom>
            <a:avLst/>
            <a:gdLst/>
            <a:ahLst/>
            <a:cxnLst/>
            <a:rect r="r" b="b" t="t" l="l"/>
            <a:pathLst>
              <a:path h="696670" w="606032">
                <a:moveTo>
                  <a:pt x="0" y="0"/>
                </a:moveTo>
                <a:lnTo>
                  <a:pt x="606031" y="0"/>
                </a:lnTo>
                <a:lnTo>
                  <a:pt x="606031" y="696670"/>
                </a:lnTo>
                <a:lnTo>
                  <a:pt x="0" y="6966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858466" y="583193"/>
            <a:ext cx="1436406" cy="763496"/>
          </a:xfrm>
          <a:custGeom>
            <a:avLst/>
            <a:gdLst/>
            <a:ahLst/>
            <a:cxnLst/>
            <a:rect r="r" b="b" t="t" l="l"/>
            <a:pathLst>
              <a:path h="763496" w="1436406">
                <a:moveTo>
                  <a:pt x="0" y="0"/>
                </a:moveTo>
                <a:lnTo>
                  <a:pt x="1436406" y="0"/>
                </a:lnTo>
                <a:lnTo>
                  <a:pt x="1436406" y="763495"/>
                </a:lnTo>
                <a:lnTo>
                  <a:pt x="0" y="7634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004" r="-59289" b="-4004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3310380" y="650018"/>
            <a:ext cx="2168582" cy="696670"/>
          </a:xfrm>
          <a:custGeom>
            <a:avLst/>
            <a:gdLst/>
            <a:ahLst/>
            <a:cxnLst/>
            <a:rect r="r" b="b" t="t" l="l"/>
            <a:pathLst>
              <a:path h="696670" w="2168582">
                <a:moveTo>
                  <a:pt x="0" y="0"/>
                </a:moveTo>
                <a:lnTo>
                  <a:pt x="2168582" y="0"/>
                </a:lnTo>
                <a:lnTo>
                  <a:pt x="2168582" y="696670"/>
                </a:lnTo>
                <a:lnTo>
                  <a:pt x="0" y="696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551" r="0" b="-13431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10411597" y="685783"/>
            <a:ext cx="6847703" cy="394433"/>
            <a:chOff x="0" y="0"/>
            <a:chExt cx="9130271" cy="525911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2029059" cy="525911"/>
              <a:chOff x="0" y="0"/>
              <a:chExt cx="1567965" cy="4064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56796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567965">
                    <a:moveTo>
                      <a:pt x="1364765" y="0"/>
                    </a:moveTo>
                    <a:cubicBezTo>
                      <a:pt x="1476989" y="0"/>
                      <a:pt x="1567965" y="90976"/>
                      <a:pt x="1567965" y="203200"/>
                    </a:cubicBezTo>
                    <a:cubicBezTo>
                      <a:pt x="1567965" y="315424"/>
                      <a:pt x="1476989" y="406400"/>
                      <a:pt x="136476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1D9EC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38100"/>
                <a:ext cx="1567965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7" id="47"/>
            <p:cNvSpPr txBox="true"/>
            <p:nvPr/>
          </p:nvSpPr>
          <p:spPr>
            <a:xfrm rot="0">
              <a:off x="7355822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Produk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4946203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Solusi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2536754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Masalah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127305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15456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Beranda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8265273" y="4426673"/>
            <a:ext cx="8779574" cy="166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i="true">
                <a:solidFill>
                  <a:srgbClr val="154562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Sistem Rekam Medis Digital Terdesentralisasi Berbasis Blockchain untuk Layanan Kesehatan Terintegrasi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269005" y="2944466"/>
            <a:ext cx="8775842" cy="114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92"/>
              </a:lnSpc>
            </a:pPr>
            <a:r>
              <a:rPr lang="en-US" sz="6709">
                <a:solidFill>
                  <a:srgbClr val="3F95C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REKAMEDCHAIN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925123" y="8296079"/>
            <a:ext cx="3389040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Dipresentasikan oleh: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8925123" y="8821246"/>
            <a:ext cx="7473153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Farrel Zandra - Reqi Jumantara - Umar Faruq Robbany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8925123" y="9249925"/>
            <a:ext cx="7003341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Politeknik Negeri Bandung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016228" y="7240579"/>
            <a:ext cx="14255544" cy="1425554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57368" y="7253232"/>
            <a:ext cx="2155843" cy="215584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50455" y="7915688"/>
            <a:ext cx="1046189" cy="104618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4432311" y="7253232"/>
            <a:ext cx="885818" cy="88581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768607" y="-2018830"/>
            <a:ext cx="3099046" cy="3099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64681" y="8773002"/>
            <a:ext cx="998351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64681" y="9040757"/>
            <a:ext cx="998351" cy="66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b="true" sz="3999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481370" y="5700440"/>
            <a:ext cx="4923266" cy="1140344"/>
            <a:chOff x="0" y="0"/>
            <a:chExt cx="6564354" cy="152045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591330"/>
              <a:ext cx="6564354" cy="929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Lorem ipsum dolor sit amet, consectetur adipiscing elit.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6564354" cy="48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b="true" sz="2199" i="true">
                  <a:solidFill>
                    <a:srgbClr val="00598D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Fase 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677245" y="5585214"/>
            <a:ext cx="4923266" cy="1140344"/>
            <a:chOff x="0" y="0"/>
            <a:chExt cx="6564354" cy="152045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591330"/>
              <a:ext cx="6564354" cy="929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Lorem ipsum dolor sit amet, consectetur adipiscing elit.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38100"/>
              <a:ext cx="6564354" cy="48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b="true" sz="2199" i="true">
                  <a:solidFill>
                    <a:srgbClr val="00598D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Fase 2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71736" y="1570370"/>
            <a:ext cx="10624202" cy="166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3F95C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PETA JALAN IMPLEMENTASI YANG REALISTIS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741238" y="831483"/>
            <a:ext cx="1521794" cy="394433"/>
            <a:chOff x="0" y="0"/>
            <a:chExt cx="1567965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67965" cy="406400"/>
            </a:xfrm>
            <a:custGeom>
              <a:avLst/>
              <a:gdLst/>
              <a:ahLst/>
              <a:cxnLst/>
              <a:rect r="r" b="b" t="t" l="l"/>
              <a:pathLst>
                <a:path h="406400" w="1567965">
                  <a:moveTo>
                    <a:pt x="1364765" y="0"/>
                  </a:moveTo>
                  <a:cubicBezTo>
                    <a:pt x="1476989" y="0"/>
                    <a:pt x="1567965" y="90976"/>
                    <a:pt x="1567965" y="203200"/>
                  </a:cubicBezTo>
                  <a:cubicBezTo>
                    <a:pt x="1567965" y="315424"/>
                    <a:pt x="1476989" y="406400"/>
                    <a:pt x="13647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56796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5786489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79274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Solusi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172188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Masalah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65101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Beranda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646413" y="236137"/>
            <a:ext cx="4746321" cy="47463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946557" y="709831"/>
            <a:ext cx="1699856" cy="16998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63857" y="-1984272"/>
            <a:ext cx="14255544" cy="1425554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5385" y="7840859"/>
            <a:ext cx="1677180" cy="167718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8715183"/>
            <a:ext cx="833369" cy="83336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64681" y="8773002"/>
            <a:ext cx="998351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64681" y="9040757"/>
            <a:ext cx="998351" cy="66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b="true" sz="3999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44255" y="1420992"/>
            <a:ext cx="9435534" cy="1872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5400">
                <a:solidFill>
                  <a:srgbClr val="3F95C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 &amp; BLUEPRINT UNTUK INDONESIA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892664" y="4677915"/>
            <a:ext cx="10502671" cy="1844962"/>
            <a:chOff x="0" y="0"/>
            <a:chExt cx="14003562" cy="245994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591330"/>
              <a:ext cx="6065154" cy="1868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Lorem ipsum dolor sit amet, consectetur adipiscing elit. Suspendisse sed purus hendrerit, consequat eros at, faucibus leo. Duis ornare tempus lacus id porta.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938408" y="591330"/>
              <a:ext cx="6065154" cy="1868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Lorem ipsum dolor sit amet, consectetur adipiscing elit. Suspendisse sed purus hendrerit, consequat eros at, faucibus leo. Duis ornare tempus lacus id porta.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6065154" cy="48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b="true" sz="2199" i="true">
                  <a:solidFill>
                    <a:srgbClr val="00598D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Solusi Holistik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7938408" y="-38100"/>
              <a:ext cx="6065154" cy="48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b="true" sz="2199" i="true">
                  <a:solidFill>
                    <a:srgbClr val="00598D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Kontribusi Konkret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664049" y="685783"/>
            <a:ext cx="1521794" cy="394433"/>
            <a:chOff x="0" y="0"/>
            <a:chExt cx="1567965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67965" cy="406400"/>
            </a:xfrm>
            <a:custGeom>
              <a:avLst/>
              <a:gdLst/>
              <a:ahLst/>
              <a:cxnLst/>
              <a:rect r="r" b="b" t="t" l="l"/>
              <a:pathLst>
                <a:path h="406400" w="1567965">
                  <a:moveTo>
                    <a:pt x="1364765" y="0"/>
                  </a:moveTo>
                  <a:cubicBezTo>
                    <a:pt x="1476989" y="0"/>
                    <a:pt x="1567965" y="90976"/>
                    <a:pt x="1567965" y="203200"/>
                  </a:cubicBezTo>
                  <a:cubicBezTo>
                    <a:pt x="1567965" y="315424"/>
                    <a:pt x="1476989" y="406400"/>
                    <a:pt x="13647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6796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5928463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Penutup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54549" y="689049"/>
            <a:ext cx="15975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Kesimpulan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85562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07076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Solusi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6746391">
            <a:off x="16466339" y="3879517"/>
            <a:ext cx="4667308" cy="46673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49541" y="6706789"/>
            <a:ext cx="1790613" cy="17906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30150" y="-1984272"/>
            <a:ext cx="14255544" cy="1425554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06513" y="7756093"/>
            <a:ext cx="3861628" cy="386162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40073" y="-1392022"/>
            <a:ext cx="3064344" cy="306434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50075" y="685783"/>
            <a:ext cx="1357250" cy="13572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200201" y="8582285"/>
            <a:ext cx="1357250" cy="135725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10800000">
            <a:off x="6725228" y="3100914"/>
            <a:ext cx="778015" cy="77801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273778" y="4508813"/>
            <a:ext cx="8775842" cy="1145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92"/>
              </a:lnSpc>
            </a:pPr>
            <a:r>
              <a:rPr lang="en-US" sz="6709">
                <a:solidFill>
                  <a:srgbClr val="3F95C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TERIMA KASIH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527781" y="7880710"/>
            <a:ext cx="7134327" cy="1957271"/>
          </a:xfrm>
          <a:custGeom>
            <a:avLst/>
            <a:gdLst/>
            <a:ahLst/>
            <a:cxnLst/>
            <a:rect r="r" b="b" t="t" l="l"/>
            <a:pathLst>
              <a:path h="1957271" w="7134327">
                <a:moveTo>
                  <a:pt x="0" y="0"/>
                </a:moveTo>
                <a:lnTo>
                  <a:pt x="7134327" y="0"/>
                </a:lnTo>
                <a:lnTo>
                  <a:pt x="7134327" y="1957271"/>
                </a:lnTo>
                <a:lnTo>
                  <a:pt x="0" y="1957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-1254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8700" y="3819533"/>
            <a:ext cx="2410560" cy="4276800"/>
          </a:xfrm>
          <a:custGeom>
            <a:avLst/>
            <a:gdLst/>
            <a:ahLst/>
            <a:cxnLst/>
            <a:rect r="r" b="b" t="t" l="l"/>
            <a:pathLst>
              <a:path h="4276800" w="2410560">
                <a:moveTo>
                  <a:pt x="0" y="0"/>
                </a:moveTo>
                <a:lnTo>
                  <a:pt x="2410560" y="0"/>
                </a:lnTo>
                <a:lnTo>
                  <a:pt x="2410560" y="4276800"/>
                </a:lnTo>
                <a:lnTo>
                  <a:pt x="0" y="4276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310380" y="3338822"/>
            <a:ext cx="4958625" cy="5078667"/>
          </a:xfrm>
          <a:custGeom>
            <a:avLst/>
            <a:gdLst/>
            <a:ahLst/>
            <a:cxnLst/>
            <a:rect r="r" b="b" t="t" l="l"/>
            <a:pathLst>
              <a:path h="5078667" w="4958625">
                <a:moveTo>
                  <a:pt x="0" y="0"/>
                </a:moveTo>
                <a:lnTo>
                  <a:pt x="4958625" y="0"/>
                </a:lnTo>
                <a:lnTo>
                  <a:pt x="4958625" y="5078666"/>
                </a:lnTo>
                <a:lnTo>
                  <a:pt x="0" y="5078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527781" y="498407"/>
            <a:ext cx="6092712" cy="1060668"/>
            <a:chOff x="0" y="0"/>
            <a:chExt cx="8123617" cy="1414224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170996" y="102376"/>
              <a:ext cx="7952620" cy="1311848"/>
              <a:chOff x="0" y="0"/>
              <a:chExt cx="2188388" cy="360992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188388" cy="360992"/>
              </a:xfrm>
              <a:custGeom>
                <a:avLst/>
                <a:gdLst/>
                <a:ahLst/>
                <a:cxnLst/>
                <a:rect r="r" b="b" t="t" l="l"/>
                <a:pathLst>
                  <a:path h="360992" w="2188388">
                    <a:moveTo>
                      <a:pt x="1985188" y="0"/>
                    </a:moveTo>
                    <a:cubicBezTo>
                      <a:pt x="2097412" y="0"/>
                      <a:pt x="2188388" y="80811"/>
                      <a:pt x="2188388" y="180496"/>
                    </a:cubicBezTo>
                    <a:cubicBezTo>
                      <a:pt x="2188388" y="280181"/>
                      <a:pt x="2097412" y="360992"/>
                      <a:pt x="1985188" y="360992"/>
                    </a:cubicBezTo>
                    <a:lnTo>
                      <a:pt x="203200" y="360992"/>
                    </a:lnTo>
                    <a:cubicBezTo>
                      <a:pt x="90976" y="360992"/>
                      <a:pt x="0" y="280181"/>
                      <a:pt x="0" y="180496"/>
                    </a:cubicBezTo>
                    <a:cubicBezTo>
                      <a:pt x="0" y="80811"/>
                      <a:pt x="90976" y="0"/>
                      <a:pt x="203200" y="0"/>
                    </a:cubicBezTo>
                    <a:lnTo>
                      <a:pt x="1985188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A1D9EC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2188388" cy="418142"/>
              </a:xfrm>
              <a:prstGeom prst="rect">
                <a:avLst/>
              </a:prstGeom>
            </p:spPr>
            <p:txBody>
              <a:bodyPr anchor="ctr" rtlCol="false" tIns="36466" lIns="36466" bIns="36466" rIns="3646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0"/>
              <a:ext cx="7952620" cy="1311848"/>
              <a:chOff x="0" y="0"/>
              <a:chExt cx="2188388" cy="360992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188388" cy="360992"/>
              </a:xfrm>
              <a:custGeom>
                <a:avLst/>
                <a:gdLst/>
                <a:ahLst/>
                <a:cxnLst/>
                <a:rect r="r" b="b" t="t" l="l"/>
                <a:pathLst>
                  <a:path h="360992" w="2188388">
                    <a:moveTo>
                      <a:pt x="1985188" y="0"/>
                    </a:moveTo>
                    <a:cubicBezTo>
                      <a:pt x="2097412" y="0"/>
                      <a:pt x="2188388" y="80811"/>
                      <a:pt x="2188388" y="180496"/>
                    </a:cubicBezTo>
                    <a:cubicBezTo>
                      <a:pt x="2188388" y="280181"/>
                      <a:pt x="2097412" y="360992"/>
                      <a:pt x="1985188" y="360992"/>
                    </a:cubicBezTo>
                    <a:lnTo>
                      <a:pt x="203200" y="360992"/>
                    </a:lnTo>
                    <a:cubicBezTo>
                      <a:pt x="90976" y="360992"/>
                      <a:pt x="0" y="280181"/>
                      <a:pt x="0" y="180496"/>
                    </a:cubicBezTo>
                    <a:cubicBezTo>
                      <a:pt x="0" y="80811"/>
                      <a:pt x="90976" y="0"/>
                      <a:pt x="203200" y="0"/>
                    </a:cubicBezTo>
                    <a:lnTo>
                      <a:pt x="198518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57150"/>
                <a:ext cx="2188388" cy="418142"/>
              </a:xfrm>
              <a:prstGeom prst="rect">
                <a:avLst/>
              </a:prstGeom>
            </p:spPr>
            <p:txBody>
              <a:bodyPr anchor="ctr" rtlCol="false" tIns="36466" lIns="36466" bIns="36466" rIns="3646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name="Freeform 37" id="37"/>
          <p:cNvSpPr/>
          <p:nvPr/>
        </p:nvSpPr>
        <p:spPr>
          <a:xfrm flipH="false" flipV="false" rot="0">
            <a:off x="953757" y="650018"/>
            <a:ext cx="696670" cy="696670"/>
          </a:xfrm>
          <a:custGeom>
            <a:avLst/>
            <a:gdLst/>
            <a:ahLst/>
            <a:cxnLst/>
            <a:rect r="r" b="b" t="t" l="l"/>
            <a:pathLst>
              <a:path h="696670" w="696670">
                <a:moveTo>
                  <a:pt x="0" y="0"/>
                </a:moveTo>
                <a:lnTo>
                  <a:pt x="696670" y="0"/>
                </a:lnTo>
                <a:lnTo>
                  <a:pt x="696670" y="696670"/>
                </a:lnTo>
                <a:lnTo>
                  <a:pt x="0" y="6966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5498012" y="616605"/>
            <a:ext cx="606032" cy="696670"/>
          </a:xfrm>
          <a:custGeom>
            <a:avLst/>
            <a:gdLst/>
            <a:ahLst/>
            <a:cxnLst/>
            <a:rect r="r" b="b" t="t" l="l"/>
            <a:pathLst>
              <a:path h="696670" w="606032">
                <a:moveTo>
                  <a:pt x="0" y="0"/>
                </a:moveTo>
                <a:lnTo>
                  <a:pt x="606031" y="0"/>
                </a:lnTo>
                <a:lnTo>
                  <a:pt x="606031" y="696670"/>
                </a:lnTo>
                <a:lnTo>
                  <a:pt x="0" y="6966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858466" y="583193"/>
            <a:ext cx="1436406" cy="763496"/>
          </a:xfrm>
          <a:custGeom>
            <a:avLst/>
            <a:gdLst/>
            <a:ahLst/>
            <a:cxnLst/>
            <a:rect r="r" b="b" t="t" l="l"/>
            <a:pathLst>
              <a:path h="763496" w="1436406">
                <a:moveTo>
                  <a:pt x="0" y="0"/>
                </a:moveTo>
                <a:lnTo>
                  <a:pt x="1436406" y="0"/>
                </a:lnTo>
                <a:lnTo>
                  <a:pt x="1436406" y="763495"/>
                </a:lnTo>
                <a:lnTo>
                  <a:pt x="0" y="7634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004" r="-59289" b="-4004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3310380" y="650018"/>
            <a:ext cx="2168582" cy="696670"/>
          </a:xfrm>
          <a:custGeom>
            <a:avLst/>
            <a:gdLst/>
            <a:ahLst/>
            <a:cxnLst/>
            <a:rect r="r" b="b" t="t" l="l"/>
            <a:pathLst>
              <a:path h="696670" w="2168582">
                <a:moveTo>
                  <a:pt x="0" y="0"/>
                </a:moveTo>
                <a:lnTo>
                  <a:pt x="2168582" y="0"/>
                </a:lnTo>
                <a:lnTo>
                  <a:pt x="2168582" y="696670"/>
                </a:lnTo>
                <a:lnTo>
                  <a:pt x="0" y="696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1551" r="0" b="-13431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15871084" y="685783"/>
            <a:ext cx="1521794" cy="394433"/>
            <a:chOff x="0" y="0"/>
            <a:chExt cx="1567965" cy="4064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67965" cy="406400"/>
            </a:xfrm>
            <a:custGeom>
              <a:avLst/>
              <a:gdLst/>
              <a:ahLst/>
              <a:cxnLst/>
              <a:rect r="r" b="b" t="t" l="l"/>
              <a:pathLst>
                <a:path h="406400" w="1567965">
                  <a:moveTo>
                    <a:pt x="1364765" y="0"/>
                  </a:moveTo>
                  <a:cubicBezTo>
                    <a:pt x="1476989" y="0"/>
                    <a:pt x="1567965" y="90976"/>
                    <a:pt x="1567965" y="203200"/>
                  </a:cubicBezTo>
                  <a:cubicBezTo>
                    <a:pt x="1567965" y="315424"/>
                    <a:pt x="1476989" y="406400"/>
                    <a:pt x="13647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56796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5928463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Penutup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854549" y="689049"/>
            <a:ext cx="15975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Kesimpulan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180812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507076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Solusi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925123" y="8821246"/>
            <a:ext cx="7473153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Farrel Zandra - Reqi Jumantara - Umar Faruq Robbany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925123" y="9249925"/>
            <a:ext cx="7003341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Politeknik Negeri Bandung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456674" y="212089"/>
            <a:ext cx="4746321" cy="47463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436223" y="685783"/>
            <a:ext cx="1699856" cy="16998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63857" y="-1984272"/>
            <a:ext cx="14255544" cy="1425554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457160" y="3378354"/>
            <a:ext cx="2881391" cy="2881391"/>
            <a:chOff x="0" y="0"/>
            <a:chExt cx="3841855" cy="38418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41855" cy="3841855"/>
            </a:xfrm>
            <a:custGeom>
              <a:avLst/>
              <a:gdLst/>
              <a:ahLst/>
              <a:cxnLst/>
              <a:rect r="r" b="b" t="t" l="l"/>
              <a:pathLst>
                <a:path h="3841855" w="3841855">
                  <a:moveTo>
                    <a:pt x="0" y="0"/>
                  </a:moveTo>
                  <a:lnTo>
                    <a:pt x="3841855" y="0"/>
                  </a:lnTo>
                  <a:lnTo>
                    <a:pt x="3841855" y="3841855"/>
                  </a:lnTo>
                  <a:lnTo>
                    <a:pt x="0" y="3841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463879" y="468365"/>
              <a:ext cx="2939496" cy="293949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1687" t="-61406" r="-25475" b="-48145"/>
                </a:stretch>
              </a:blip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7703305" y="3368860"/>
            <a:ext cx="2881391" cy="2881391"/>
            <a:chOff x="0" y="0"/>
            <a:chExt cx="3841855" cy="38418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841855" cy="3841855"/>
            </a:xfrm>
            <a:custGeom>
              <a:avLst/>
              <a:gdLst/>
              <a:ahLst/>
              <a:cxnLst/>
              <a:rect r="r" b="b" t="t" l="l"/>
              <a:pathLst>
                <a:path h="3841855" w="3841855">
                  <a:moveTo>
                    <a:pt x="0" y="0"/>
                  </a:moveTo>
                  <a:lnTo>
                    <a:pt x="3841855" y="0"/>
                  </a:lnTo>
                  <a:lnTo>
                    <a:pt x="3841855" y="3841855"/>
                  </a:lnTo>
                  <a:lnTo>
                    <a:pt x="0" y="3841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463879" y="468365"/>
              <a:ext cx="2939496" cy="293949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74010" t="-26662" r="-77714" b="-14933"/>
                </a:stretch>
              </a:blipFill>
            </p:spPr>
          </p:sp>
        </p:grpSp>
      </p:grpSp>
      <p:grpSp>
        <p:nvGrpSpPr>
          <p:cNvPr name="Group 19" id="19"/>
          <p:cNvGrpSpPr/>
          <p:nvPr/>
        </p:nvGrpSpPr>
        <p:grpSpPr>
          <a:xfrm rot="0">
            <a:off x="12950420" y="3387849"/>
            <a:ext cx="2881391" cy="2881391"/>
            <a:chOff x="0" y="0"/>
            <a:chExt cx="3841855" cy="38418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41855" cy="3841855"/>
            </a:xfrm>
            <a:custGeom>
              <a:avLst/>
              <a:gdLst/>
              <a:ahLst/>
              <a:cxnLst/>
              <a:rect r="r" b="b" t="t" l="l"/>
              <a:pathLst>
                <a:path h="3841855" w="3841855">
                  <a:moveTo>
                    <a:pt x="0" y="0"/>
                  </a:moveTo>
                  <a:lnTo>
                    <a:pt x="3841855" y="0"/>
                  </a:lnTo>
                  <a:lnTo>
                    <a:pt x="3841855" y="3841855"/>
                  </a:lnTo>
                  <a:lnTo>
                    <a:pt x="0" y="3841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463879" y="468365"/>
              <a:ext cx="2939496" cy="293949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1320" r="0" b="-1320"/>
                </a:stretch>
              </a:blipFill>
            </p:spPr>
          </p:sp>
        </p:grpSp>
      </p:grpSp>
      <p:sp>
        <p:nvSpPr>
          <p:cNvPr name="Freeform 23" id="23"/>
          <p:cNvSpPr/>
          <p:nvPr/>
        </p:nvSpPr>
        <p:spPr>
          <a:xfrm flipH="false" flipV="false" rot="0">
            <a:off x="1936687" y="7981293"/>
            <a:ext cx="1961169" cy="980584"/>
          </a:xfrm>
          <a:custGeom>
            <a:avLst/>
            <a:gdLst/>
            <a:ahLst/>
            <a:cxnLst/>
            <a:rect r="r" b="b" t="t" l="l"/>
            <a:pathLst>
              <a:path h="980584" w="1961169">
                <a:moveTo>
                  <a:pt x="0" y="0"/>
                </a:moveTo>
                <a:lnTo>
                  <a:pt x="1961169" y="0"/>
                </a:lnTo>
                <a:lnTo>
                  <a:pt x="1961169" y="980584"/>
                </a:lnTo>
                <a:lnTo>
                  <a:pt x="0" y="980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411597" y="685783"/>
            <a:ext cx="6847703" cy="394433"/>
            <a:chOff x="0" y="0"/>
            <a:chExt cx="9130271" cy="525911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2029059" cy="525911"/>
              <a:chOff x="0" y="0"/>
              <a:chExt cx="1567965" cy="406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56796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567965">
                    <a:moveTo>
                      <a:pt x="1364765" y="0"/>
                    </a:moveTo>
                    <a:cubicBezTo>
                      <a:pt x="1476989" y="0"/>
                      <a:pt x="1567965" y="90976"/>
                      <a:pt x="1567965" y="203200"/>
                    </a:cubicBezTo>
                    <a:cubicBezTo>
                      <a:pt x="1567965" y="315424"/>
                      <a:pt x="1476989" y="406400"/>
                      <a:pt x="136476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1D9EC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567965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7355822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Produk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946203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Solusi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536754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Masalah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27305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15456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Beranda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6264681" y="8773002"/>
            <a:ext cx="998351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264681" y="9040757"/>
            <a:ext cx="998351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b="true" sz="3999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6223" y="7055817"/>
            <a:ext cx="492326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5456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Project Manager &amp; Full Stack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36223" y="6484378"/>
            <a:ext cx="49232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i="true">
                <a:solidFill>
                  <a:srgbClr val="00598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Farrel Zandra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033538" y="1910976"/>
            <a:ext cx="822092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i="true">
                <a:solidFill>
                  <a:srgbClr val="154562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Tim Kami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86151" y="8351815"/>
            <a:ext cx="12954893" cy="1057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Mewujudkan ekosistem kesehatan digital yang tidak hanya efisien, tetapi juga adil, tepercaya, dan berdaulat bagi setiap warga negara Indonesia.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82367" y="7046323"/>
            <a:ext cx="492326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5456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UI/UX Designer &amp; Backend Developer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82367" y="6474883"/>
            <a:ext cx="49232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i="true">
                <a:solidFill>
                  <a:srgbClr val="00598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Reqi Jumantara Hapid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29483" y="7065312"/>
            <a:ext cx="492326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15456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Frontend Developer &amp; Technical Writer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929483" y="6493873"/>
            <a:ext cx="49232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i="true">
                <a:solidFill>
                  <a:srgbClr val="00598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Umar Faruq Robbany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56278" y="2522889"/>
            <a:ext cx="4667308" cy="46673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6746391">
            <a:off x="523415" y="995913"/>
            <a:ext cx="1290216" cy="12902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61081" y="1442805"/>
            <a:ext cx="1653839" cy="165383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18683" y="685783"/>
            <a:ext cx="1521794" cy="394433"/>
            <a:chOff x="0" y="0"/>
            <a:chExt cx="1567965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7965" cy="406400"/>
            </a:xfrm>
            <a:custGeom>
              <a:avLst/>
              <a:gdLst/>
              <a:ahLst/>
              <a:cxnLst/>
              <a:rect r="r" b="b" t="t" l="l"/>
              <a:pathLst>
                <a:path h="406400" w="1567965">
                  <a:moveTo>
                    <a:pt x="1364765" y="0"/>
                  </a:moveTo>
                  <a:cubicBezTo>
                    <a:pt x="1476989" y="0"/>
                    <a:pt x="1567965" y="90976"/>
                    <a:pt x="1567965" y="203200"/>
                  </a:cubicBezTo>
                  <a:cubicBezTo>
                    <a:pt x="1567965" y="315424"/>
                    <a:pt x="1476989" y="406400"/>
                    <a:pt x="13647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6796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73170" y="3287586"/>
            <a:ext cx="5432857" cy="2784339"/>
          </a:xfrm>
          <a:custGeom>
            <a:avLst/>
            <a:gdLst/>
            <a:ahLst/>
            <a:cxnLst/>
            <a:rect r="r" b="b" t="t" l="l"/>
            <a:pathLst>
              <a:path h="2784339" w="5432857">
                <a:moveTo>
                  <a:pt x="0" y="0"/>
                </a:moveTo>
                <a:lnTo>
                  <a:pt x="5432857" y="0"/>
                </a:lnTo>
                <a:lnTo>
                  <a:pt x="5432857" y="2784340"/>
                </a:lnTo>
                <a:lnTo>
                  <a:pt x="0" y="2784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06027" y="2927577"/>
            <a:ext cx="3184026" cy="3246246"/>
          </a:xfrm>
          <a:custGeom>
            <a:avLst/>
            <a:gdLst/>
            <a:ahLst/>
            <a:cxnLst/>
            <a:rect r="r" b="b" t="t" l="l"/>
            <a:pathLst>
              <a:path h="3246246" w="3184026">
                <a:moveTo>
                  <a:pt x="0" y="0"/>
                </a:moveTo>
                <a:lnTo>
                  <a:pt x="3184026" y="0"/>
                </a:lnTo>
                <a:lnTo>
                  <a:pt x="3184026" y="3246246"/>
                </a:lnTo>
                <a:lnTo>
                  <a:pt x="0" y="3246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13262" y="6277593"/>
            <a:ext cx="11301259" cy="1539797"/>
          </a:xfrm>
          <a:custGeom>
            <a:avLst/>
            <a:gdLst/>
            <a:ahLst/>
            <a:cxnLst/>
            <a:rect r="r" b="b" t="t" l="l"/>
            <a:pathLst>
              <a:path h="1539797" w="11301259">
                <a:moveTo>
                  <a:pt x="0" y="0"/>
                </a:moveTo>
                <a:lnTo>
                  <a:pt x="11301259" y="0"/>
                </a:lnTo>
                <a:lnTo>
                  <a:pt x="11301259" y="1539796"/>
                </a:lnTo>
                <a:lnTo>
                  <a:pt x="0" y="1539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11031" y="7817389"/>
            <a:ext cx="11301259" cy="1440911"/>
          </a:xfrm>
          <a:custGeom>
            <a:avLst/>
            <a:gdLst/>
            <a:ahLst/>
            <a:cxnLst/>
            <a:rect r="r" b="b" t="t" l="l"/>
            <a:pathLst>
              <a:path h="1440911" w="11301259">
                <a:moveTo>
                  <a:pt x="0" y="0"/>
                </a:moveTo>
                <a:lnTo>
                  <a:pt x="11301259" y="0"/>
                </a:lnTo>
                <a:lnTo>
                  <a:pt x="11301259" y="1440911"/>
                </a:lnTo>
                <a:lnTo>
                  <a:pt x="0" y="1440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264681" y="9040757"/>
            <a:ext cx="998351" cy="66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b="true" sz="3999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1031" y="1679767"/>
            <a:ext cx="13703490" cy="114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2"/>
              </a:lnSpc>
            </a:pPr>
            <a:r>
              <a:rPr lang="en-US" sz="6709">
                <a:solidFill>
                  <a:srgbClr val="3F95C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APA YANG TERJADI?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28463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21249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Solusi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14162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Masalah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07076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Beranda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1271" y="7755237"/>
            <a:ext cx="1653839" cy="16538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56278" y="2522889"/>
            <a:ext cx="4667308" cy="466730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6746391">
            <a:off x="523415" y="995913"/>
            <a:ext cx="1290216" cy="12902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82094" y="7526291"/>
            <a:ext cx="1055865" cy="10558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61081" y="1442805"/>
            <a:ext cx="1653839" cy="165383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64681" y="9040757"/>
            <a:ext cx="998351" cy="66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b="true" sz="3999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203232" y="5143500"/>
            <a:ext cx="4838918" cy="752831"/>
            <a:chOff x="0" y="0"/>
            <a:chExt cx="6451890" cy="100377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451890" cy="1003775"/>
              <a:chOff x="0" y="0"/>
              <a:chExt cx="2612260" cy="40641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612260" cy="406411"/>
              </a:xfrm>
              <a:custGeom>
                <a:avLst/>
                <a:gdLst/>
                <a:ahLst/>
                <a:cxnLst/>
                <a:rect r="r" b="b" t="t" l="l"/>
                <a:pathLst>
                  <a:path h="406411" w="2612260">
                    <a:moveTo>
                      <a:pt x="2409060" y="0"/>
                    </a:moveTo>
                    <a:cubicBezTo>
                      <a:pt x="2521284" y="0"/>
                      <a:pt x="2612260" y="90978"/>
                      <a:pt x="2612260" y="203206"/>
                    </a:cubicBezTo>
                    <a:cubicBezTo>
                      <a:pt x="2612260" y="315433"/>
                      <a:pt x="2521284" y="406411"/>
                      <a:pt x="2409060" y="406411"/>
                    </a:cubicBezTo>
                    <a:lnTo>
                      <a:pt x="203200" y="406411"/>
                    </a:lnTo>
                    <a:cubicBezTo>
                      <a:pt x="90976" y="406411"/>
                      <a:pt x="0" y="315433"/>
                      <a:pt x="0" y="203206"/>
                    </a:cubicBezTo>
                    <a:cubicBezTo>
                      <a:pt x="0" y="90978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1D9EC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612260" cy="4445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40420" y="240702"/>
              <a:ext cx="5355840" cy="48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b="true" sz="2199" i="true">
                  <a:solidFill>
                    <a:srgbClr val="154562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Fragmentasi Data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11031" y="1679767"/>
            <a:ext cx="13703490" cy="233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2"/>
              </a:lnSpc>
            </a:pPr>
            <a:r>
              <a:rPr lang="en-US" sz="6709">
                <a:solidFill>
                  <a:srgbClr val="3F95C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AKAR MASALAH KESEHATAN DIGITAL INDONESIA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218683" y="685783"/>
            <a:ext cx="1521794" cy="394433"/>
            <a:chOff x="0" y="0"/>
            <a:chExt cx="1567965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67965" cy="406400"/>
            </a:xfrm>
            <a:custGeom>
              <a:avLst/>
              <a:gdLst/>
              <a:ahLst/>
              <a:cxnLst/>
              <a:rect r="r" b="b" t="t" l="l"/>
              <a:pathLst>
                <a:path h="406400" w="1567965">
                  <a:moveTo>
                    <a:pt x="1364765" y="0"/>
                  </a:moveTo>
                  <a:cubicBezTo>
                    <a:pt x="1476989" y="0"/>
                    <a:pt x="1567965" y="90976"/>
                    <a:pt x="1567965" y="203200"/>
                  </a:cubicBezTo>
                  <a:cubicBezTo>
                    <a:pt x="1567965" y="315424"/>
                    <a:pt x="1476989" y="406400"/>
                    <a:pt x="13647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56796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5928463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21249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Solusi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14162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Masalah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07076" y="689049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Beranda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7731140" y="4156637"/>
            <a:ext cx="3504809" cy="5252439"/>
          </a:xfrm>
          <a:custGeom>
            <a:avLst/>
            <a:gdLst/>
            <a:ahLst/>
            <a:cxnLst/>
            <a:rect r="r" b="b" t="t" l="l"/>
            <a:pathLst>
              <a:path h="5252439" w="3504809">
                <a:moveTo>
                  <a:pt x="0" y="0"/>
                </a:moveTo>
                <a:lnTo>
                  <a:pt x="3504809" y="0"/>
                </a:lnTo>
                <a:lnTo>
                  <a:pt x="3504809" y="5252438"/>
                </a:lnTo>
                <a:lnTo>
                  <a:pt x="0" y="525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1924939" y="5143500"/>
            <a:ext cx="5334361" cy="1143339"/>
            <a:chOff x="0" y="0"/>
            <a:chExt cx="7112481" cy="152445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7112481" cy="1524452"/>
              <a:chOff x="0" y="0"/>
              <a:chExt cx="2879722" cy="61722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879722" cy="617225"/>
              </a:xfrm>
              <a:custGeom>
                <a:avLst/>
                <a:gdLst/>
                <a:ahLst/>
                <a:cxnLst/>
                <a:rect r="r" b="b" t="t" l="l"/>
                <a:pathLst>
                  <a:path h="617225" w="2879722">
                    <a:moveTo>
                      <a:pt x="2676522" y="0"/>
                    </a:moveTo>
                    <a:cubicBezTo>
                      <a:pt x="2788746" y="0"/>
                      <a:pt x="2879722" y="138170"/>
                      <a:pt x="2879722" y="308612"/>
                    </a:cubicBezTo>
                    <a:cubicBezTo>
                      <a:pt x="2879722" y="479054"/>
                      <a:pt x="2788746" y="617225"/>
                      <a:pt x="2676522" y="617225"/>
                    </a:cubicBezTo>
                    <a:lnTo>
                      <a:pt x="203200" y="617225"/>
                    </a:lnTo>
                    <a:cubicBezTo>
                      <a:pt x="90976" y="617225"/>
                      <a:pt x="0" y="479054"/>
                      <a:pt x="0" y="308612"/>
                    </a:cubicBezTo>
                    <a:cubicBezTo>
                      <a:pt x="0" y="138170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1D9EC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2879722" cy="6553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705991" y="240702"/>
              <a:ext cx="5904209" cy="1004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b="true" sz="2199" i="true">
                  <a:solidFill>
                    <a:srgbClr val="154562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Hilangnya Kedaulatan</a:t>
              </a:r>
            </a:p>
            <a:p>
              <a:pPr algn="ctr">
                <a:lnSpc>
                  <a:spcPts val="3079"/>
                </a:lnSpc>
              </a:pPr>
              <a:r>
                <a:rPr lang="en-US" b="true" sz="2199" i="true">
                  <a:solidFill>
                    <a:srgbClr val="154562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Data Pasien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377764" y="7378821"/>
            <a:ext cx="4838918" cy="752831"/>
            <a:chOff x="0" y="0"/>
            <a:chExt cx="6451890" cy="1003775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6451890" cy="1003775"/>
              <a:chOff x="0" y="0"/>
              <a:chExt cx="2612260" cy="406411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2612260" cy="406411"/>
              </a:xfrm>
              <a:custGeom>
                <a:avLst/>
                <a:gdLst/>
                <a:ahLst/>
                <a:cxnLst/>
                <a:rect r="r" b="b" t="t" l="l"/>
                <a:pathLst>
                  <a:path h="406411" w="2612260">
                    <a:moveTo>
                      <a:pt x="2409060" y="0"/>
                    </a:moveTo>
                    <a:cubicBezTo>
                      <a:pt x="2521284" y="0"/>
                      <a:pt x="2612260" y="90978"/>
                      <a:pt x="2612260" y="203206"/>
                    </a:cubicBezTo>
                    <a:cubicBezTo>
                      <a:pt x="2612260" y="315433"/>
                      <a:pt x="2521284" y="406411"/>
                      <a:pt x="2409060" y="406411"/>
                    </a:cubicBezTo>
                    <a:lnTo>
                      <a:pt x="203200" y="406411"/>
                    </a:lnTo>
                    <a:cubicBezTo>
                      <a:pt x="90976" y="406411"/>
                      <a:pt x="0" y="315433"/>
                      <a:pt x="0" y="203206"/>
                    </a:cubicBezTo>
                    <a:cubicBezTo>
                      <a:pt x="0" y="90978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1D9EC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38100"/>
                <a:ext cx="2612260" cy="4445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640420" y="240702"/>
              <a:ext cx="5355840" cy="48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b="true" sz="2199" i="true">
                  <a:solidFill>
                    <a:srgbClr val="154562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Kerentanan Siber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26025" y="-1984272"/>
            <a:ext cx="14255544" cy="1425554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A1D9EC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57186" y="564668"/>
            <a:ext cx="3393221" cy="339322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9574268" y="7589498"/>
            <a:ext cx="777327" cy="77732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16357186" y="640037"/>
            <a:ext cx="777327" cy="7773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6357186" y="6408675"/>
            <a:ext cx="2361645" cy="236164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10351595" y="623326"/>
            <a:ext cx="529358" cy="52935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0">
            <a:off x="11446405" y="2443958"/>
            <a:ext cx="5812895" cy="5703903"/>
          </a:xfrm>
          <a:custGeom>
            <a:avLst/>
            <a:gdLst/>
            <a:ahLst/>
            <a:cxnLst/>
            <a:rect r="r" b="b" t="t" l="l"/>
            <a:pathLst>
              <a:path h="5703903" w="5812895">
                <a:moveTo>
                  <a:pt x="5812895" y="0"/>
                </a:moveTo>
                <a:lnTo>
                  <a:pt x="0" y="0"/>
                </a:lnTo>
                <a:lnTo>
                  <a:pt x="0" y="5703904"/>
                </a:lnTo>
                <a:lnTo>
                  <a:pt x="5812895" y="5703904"/>
                </a:lnTo>
                <a:lnTo>
                  <a:pt x="581289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007900" y="8773002"/>
            <a:ext cx="998351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07900" y="9040757"/>
            <a:ext cx="998351" cy="66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b="true" sz="3999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4758" y="6060797"/>
            <a:ext cx="3874639" cy="247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Indonesia telah mengalami kebocoran data kesehatan skala besar. Contoh nyata termasuk </a:t>
            </a:r>
            <a:r>
              <a:rPr lang="en-US" sz="2000" b="true">
                <a:solidFill>
                  <a:srgbClr val="15456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6 juta data rekam medis</a:t>
            </a:r>
            <a:r>
              <a:rPr lang="en-US" sz="2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pasien COVID-19, data dari </a:t>
            </a:r>
            <a:r>
              <a:rPr lang="en-US" sz="2000" b="true">
                <a:solidFill>
                  <a:srgbClr val="15456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aplikasi e-HAC</a:t>
            </a:r>
            <a:r>
              <a:rPr lang="en-US" sz="2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hingga </a:t>
            </a:r>
            <a:r>
              <a:rPr lang="en-US" sz="2000" b="true">
                <a:solidFill>
                  <a:srgbClr val="15456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data BPJS Kesehatan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59885" y="5821395"/>
            <a:ext cx="3729293" cy="282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Secara langsung menghambat Visi Indonesia Emas 2045, khususnya </a:t>
            </a:r>
            <a:r>
              <a:rPr lang="en-US" sz="2000" b="true">
                <a:solidFill>
                  <a:srgbClr val="15456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Misi Asta Cita ke-4</a:t>
            </a:r>
            <a:r>
              <a:rPr lang="en-US" sz="2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tentang </a:t>
            </a:r>
            <a:r>
              <a:rPr lang="en-US" sz="2000" b="true">
                <a:solidFill>
                  <a:srgbClr val="15456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penguatan SDM dan kesehatan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Mengancam komitmen global pada </a:t>
            </a:r>
            <a:r>
              <a:rPr lang="en-US" sz="2000" b="true">
                <a:solidFill>
                  <a:srgbClr val="15456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SDGs PBB  Target 3.8 (Cakupan Kesehatan Universal)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6839" y="4801243"/>
            <a:ext cx="3912558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Ancaman Siber Bukan Lagi Sekadar Risiko, Tapi Realita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59885" y="4801243"/>
            <a:ext cx="372929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0598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Konsekuensi Kegagalan Ini Sangat Serius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6839" y="2050991"/>
            <a:ext cx="9822623" cy="233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2"/>
              </a:lnSpc>
            </a:pPr>
            <a:r>
              <a:rPr lang="en-US" sz="6709">
                <a:solidFill>
                  <a:srgbClr val="3F95C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MENGAPA INI SANGAT MENDESAK?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52318" y="831483"/>
            <a:ext cx="6752224" cy="394433"/>
            <a:chOff x="0" y="0"/>
            <a:chExt cx="9002966" cy="525911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2358890" y="0"/>
              <a:ext cx="2029059" cy="525911"/>
              <a:chOff x="0" y="0"/>
              <a:chExt cx="1567965" cy="4064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567965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567965">
                    <a:moveTo>
                      <a:pt x="1364765" y="0"/>
                    </a:moveTo>
                    <a:cubicBezTo>
                      <a:pt x="1476989" y="0"/>
                      <a:pt x="1567965" y="90976"/>
                      <a:pt x="1567965" y="203200"/>
                    </a:cubicBezTo>
                    <a:cubicBezTo>
                      <a:pt x="1567965" y="315424"/>
                      <a:pt x="1476989" y="406400"/>
                      <a:pt x="136476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1D9EC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1567965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7228517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Produk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4818898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Solusi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2409449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15456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Masalah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7056"/>
              <a:ext cx="1774449" cy="44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Beranda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456674" y="212089"/>
            <a:ext cx="4746321" cy="47463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436223" y="685783"/>
            <a:ext cx="1699856" cy="169985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501158" y="-1984272"/>
            <a:ext cx="14255544" cy="1425554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36982" y="8268842"/>
            <a:ext cx="1677180" cy="167718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20298" y="9143166"/>
            <a:ext cx="833369" cy="83336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396729" y="4636931"/>
            <a:ext cx="5120796" cy="194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Sebuah platform </a:t>
            </a:r>
            <a:r>
              <a:rPr lang="en-US" sz="2199" b="true">
                <a:solidFill>
                  <a:srgbClr val="15456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rekam medis digital</a:t>
            </a:r>
            <a:r>
              <a:rPr lang="en-US" sz="2199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199" b="true">
                <a:solidFill>
                  <a:srgbClr val="15456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terdesentralisasi </a:t>
            </a:r>
            <a:r>
              <a:rPr lang="en-US" sz="2199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yang mentransformasi rekam medis menjadi aset digital yang aman, interoperabel, dan berada di bawah kendali penuh pasien.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635331" y="680708"/>
            <a:ext cx="1521794" cy="394433"/>
            <a:chOff x="0" y="0"/>
            <a:chExt cx="1567965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67965" cy="406400"/>
            </a:xfrm>
            <a:custGeom>
              <a:avLst/>
              <a:gdLst/>
              <a:ahLst/>
              <a:cxnLst/>
              <a:rect r="r" b="b" t="t" l="l"/>
              <a:pathLst>
                <a:path h="406400" w="1567965">
                  <a:moveTo>
                    <a:pt x="1364765" y="0"/>
                  </a:moveTo>
                  <a:cubicBezTo>
                    <a:pt x="1476989" y="0"/>
                    <a:pt x="1567965" y="90976"/>
                    <a:pt x="1567965" y="203200"/>
                  </a:cubicBezTo>
                  <a:cubicBezTo>
                    <a:pt x="1567965" y="315424"/>
                    <a:pt x="1476989" y="406400"/>
                    <a:pt x="13647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6796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27781" y="498407"/>
            <a:ext cx="3714296" cy="1060668"/>
            <a:chOff x="0" y="0"/>
            <a:chExt cx="4952395" cy="141422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104244" y="102376"/>
              <a:ext cx="4848151" cy="1311848"/>
              <a:chOff x="0" y="0"/>
              <a:chExt cx="1334105" cy="36099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334105" cy="360992"/>
              </a:xfrm>
              <a:custGeom>
                <a:avLst/>
                <a:gdLst/>
                <a:ahLst/>
                <a:cxnLst/>
                <a:rect r="r" b="b" t="t" l="l"/>
                <a:pathLst>
                  <a:path h="360992" w="1334105">
                    <a:moveTo>
                      <a:pt x="1130905" y="0"/>
                    </a:moveTo>
                    <a:cubicBezTo>
                      <a:pt x="1243130" y="0"/>
                      <a:pt x="1334105" y="80811"/>
                      <a:pt x="1334105" y="180496"/>
                    </a:cubicBezTo>
                    <a:cubicBezTo>
                      <a:pt x="1334105" y="280181"/>
                      <a:pt x="1243130" y="360992"/>
                      <a:pt x="1130905" y="360992"/>
                    </a:cubicBezTo>
                    <a:lnTo>
                      <a:pt x="203200" y="360992"/>
                    </a:lnTo>
                    <a:cubicBezTo>
                      <a:pt x="90976" y="360992"/>
                      <a:pt x="0" y="280181"/>
                      <a:pt x="0" y="180496"/>
                    </a:cubicBezTo>
                    <a:cubicBezTo>
                      <a:pt x="0" y="80811"/>
                      <a:pt x="90976" y="0"/>
                      <a:pt x="203200" y="0"/>
                    </a:cubicBezTo>
                    <a:lnTo>
                      <a:pt x="1130905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A1D9EC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1334105" cy="418142"/>
              </a:xfrm>
              <a:prstGeom prst="rect">
                <a:avLst/>
              </a:prstGeom>
            </p:spPr>
            <p:txBody>
              <a:bodyPr anchor="ctr" rtlCol="false" tIns="36466" lIns="36466" bIns="36466" rIns="3646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4848151" cy="1311848"/>
              <a:chOff x="0" y="0"/>
              <a:chExt cx="1334105" cy="36099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334105" cy="360992"/>
              </a:xfrm>
              <a:custGeom>
                <a:avLst/>
                <a:gdLst/>
                <a:ahLst/>
                <a:cxnLst/>
                <a:rect r="r" b="b" t="t" l="l"/>
                <a:pathLst>
                  <a:path h="360992" w="1334105">
                    <a:moveTo>
                      <a:pt x="1130905" y="0"/>
                    </a:moveTo>
                    <a:cubicBezTo>
                      <a:pt x="1243130" y="0"/>
                      <a:pt x="1334105" y="80811"/>
                      <a:pt x="1334105" y="180496"/>
                    </a:cubicBezTo>
                    <a:cubicBezTo>
                      <a:pt x="1334105" y="280181"/>
                      <a:pt x="1243130" y="360992"/>
                      <a:pt x="1130905" y="360992"/>
                    </a:cubicBezTo>
                    <a:lnTo>
                      <a:pt x="203200" y="360992"/>
                    </a:lnTo>
                    <a:cubicBezTo>
                      <a:pt x="90976" y="360992"/>
                      <a:pt x="0" y="280181"/>
                      <a:pt x="0" y="180496"/>
                    </a:cubicBezTo>
                    <a:cubicBezTo>
                      <a:pt x="0" y="80811"/>
                      <a:pt x="90976" y="0"/>
                      <a:pt x="203200" y="0"/>
                    </a:cubicBezTo>
                    <a:lnTo>
                      <a:pt x="113090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1334105" cy="418142"/>
              </a:xfrm>
              <a:prstGeom prst="rect">
                <a:avLst/>
              </a:prstGeom>
            </p:spPr>
            <p:txBody>
              <a:bodyPr anchor="ctr" rtlCol="false" tIns="36466" lIns="36466" bIns="36466" rIns="3646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0">
              <a:off x="1714272" y="202148"/>
              <a:ext cx="942343" cy="928893"/>
            </a:xfrm>
            <a:custGeom>
              <a:avLst/>
              <a:gdLst/>
              <a:ahLst/>
              <a:cxnLst/>
              <a:rect r="r" b="b" t="t" l="l"/>
              <a:pathLst>
                <a:path h="928893" w="942343">
                  <a:moveTo>
                    <a:pt x="0" y="0"/>
                  </a:moveTo>
                  <a:lnTo>
                    <a:pt x="942343" y="0"/>
                  </a:lnTo>
                  <a:lnTo>
                    <a:pt x="942343" y="928893"/>
                  </a:lnTo>
                  <a:lnTo>
                    <a:pt x="0" y="92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7231" t="-77570" r="-75066" b="-78379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900812" y="249834"/>
              <a:ext cx="1472573" cy="881207"/>
            </a:xfrm>
            <a:custGeom>
              <a:avLst/>
              <a:gdLst/>
              <a:ahLst/>
              <a:cxnLst/>
              <a:rect r="r" b="b" t="t" l="l"/>
              <a:pathLst>
                <a:path h="881207" w="1472573">
                  <a:moveTo>
                    <a:pt x="0" y="0"/>
                  </a:moveTo>
                  <a:lnTo>
                    <a:pt x="1472572" y="0"/>
                  </a:lnTo>
                  <a:lnTo>
                    <a:pt x="1472572" y="881207"/>
                  </a:lnTo>
                  <a:lnTo>
                    <a:pt x="0" y="881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388" t="-80357" r="-29011" b="-84342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64929" y="249834"/>
              <a:ext cx="808042" cy="928893"/>
            </a:xfrm>
            <a:custGeom>
              <a:avLst/>
              <a:gdLst/>
              <a:ahLst/>
              <a:cxnLst/>
              <a:rect r="r" b="b" t="t" l="l"/>
              <a:pathLst>
                <a:path h="928893" w="808042">
                  <a:moveTo>
                    <a:pt x="0" y="0"/>
                  </a:moveTo>
                  <a:lnTo>
                    <a:pt x="808043" y="0"/>
                  </a:lnTo>
                  <a:lnTo>
                    <a:pt x="808043" y="928893"/>
                  </a:lnTo>
                  <a:lnTo>
                    <a:pt x="0" y="92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true" flipV="false" rot="0">
            <a:off x="4391509" y="5022637"/>
            <a:ext cx="7726361" cy="6145676"/>
          </a:xfrm>
          <a:custGeom>
            <a:avLst/>
            <a:gdLst/>
            <a:ahLst/>
            <a:cxnLst/>
            <a:rect r="r" b="b" t="t" l="l"/>
            <a:pathLst>
              <a:path h="6145676" w="7726361">
                <a:moveTo>
                  <a:pt x="7726361" y="0"/>
                </a:moveTo>
                <a:lnTo>
                  <a:pt x="0" y="0"/>
                </a:lnTo>
                <a:lnTo>
                  <a:pt x="0" y="6145677"/>
                </a:lnTo>
                <a:lnTo>
                  <a:pt x="7726361" y="6145677"/>
                </a:lnTo>
                <a:lnTo>
                  <a:pt x="772636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0" y="8646673"/>
            <a:ext cx="1640327" cy="1640327"/>
          </a:xfrm>
          <a:custGeom>
            <a:avLst/>
            <a:gdLst/>
            <a:ahLst/>
            <a:cxnLst/>
            <a:rect r="r" b="b" t="t" l="l"/>
            <a:pathLst>
              <a:path h="1640327" w="1640327">
                <a:moveTo>
                  <a:pt x="0" y="0"/>
                </a:moveTo>
                <a:lnTo>
                  <a:pt x="1640327" y="0"/>
                </a:lnTo>
                <a:lnTo>
                  <a:pt x="1640327" y="1640327"/>
                </a:lnTo>
                <a:lnTo>
                  <a:pt x="0" y="1640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6264681" y="8773002"/>
            <a:ext cx="998351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264681" y="9040757"/>
            <a:ext cx="998351" cy="66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b="true" sz="3999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733217" y="2996087"/>
            <a:ext cx="4548865" cy="106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Buku besar digital yang kekal (</a:t>
            </a:r>
            <a:r>
              <a:rPr lang="en-US" sz="2000" i="true">
                <a:solidFill>
                  <a:srgbClr val="154562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immutable</a:t>
            </a:r>
            <a:r>
              <a:rPr lang="en-US" sz="2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 untuk mencatat jejak audit akses &amp; hash data, bukan data medisnya.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35687" y="4965487"/>
            <a:ext cx="4746396" cy="106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Pasien memiliki kunci kriptografi privat di gawainya, berfungsi sebagai tanda tangan digital untuk setiap izin akses.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733217" y="2547149"/>
            <a:ext cx="4548865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b="true" sz="2199" i="true">
                <a:solidFill>
                  <a:srgbClr val="00598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Permissioned Blockchain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733217" y="4516559"/>
            <a:ext cx="4548865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b="true" sz="2199" i="true">
                <a:solidFill>
                  <a:srgbClr val="00598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Self-Sovereign Identity/SSI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96729" y="3190505"/>
            <a:ext cx="7930652" cy="114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2"/>
              </a:lnSpc>
            </a:pPr>
            <a:r>
              <a:rPr lang="en-US" sz="6709">
                <a:solidFill>
                  <a:srgbClr val="3F95C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REKAMEDCHAIN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96729" y="2390175"/>
            <a:ext cx="8220925" cy="66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i="true">
                <a:solidFill>
                  <a:srgbClr val="154562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Lompatan Paradigma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480645" y="683975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673431" y="683975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Solusi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866344" y="683975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Masalah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059258" y="683975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Beranda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336945" y="6935141"/>
            <a:ext cx="4945138" cy="106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medis asli dienkripsi dengan kuat dan disimpan di luar blockchain (</a:t>
            </a:r>
            <a:r>
              <a:rPr lang="en-US" sz="2000" i="true">
                <a:solidFill>
                  <a:srgbClr val="154562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off-chain</a:t>
            </a:r>
            <a:r>
              <a:rPr lang="en-US" sz="2000">
                <a:solidFill>
                  <a:srgbClr val="15456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 untuk efisiensi.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733217" y="6486213"/>
            <a:ext cx="4548865" cy="3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b="true" sz="2199" i="true">
                <a:solidFill>
                  <a:srgbClr val="00598D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Penyimpanan Off-Chain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91786" y="1735964"/>
            <a:ext cx="2144840" cy="4114800"/>
          </a:xfrm>
          <a:custGeom>
            <a:avLst/>
            <a:gdLst/>
            <a:ahLst/>
            <a:cxnLst/>
            <a:rect r="r" b="b" t="t" l="l"/>
            <a:pathLst>
              <a:path h="4114800" w="2144840">
                <a:moveTo>
                  <a:pt x="0" y="0"/>
                </a:moveTo>
                <a:lnTo>
                  <a:pt x="2144839" y="0"/>
                </a:lnTo>
                <a:lnTo>
                  <a:pt x="2144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63927" y="4153550"/>
            <a:ext cx="3867739" cy="5754850"/>
          </a:xfrm>
          <a:custGeom>
            <a:avLst/>
            <a:gdLst/>
            <a:ahLst/>
            <a:cxnLst/>
            <a:rect r="r" b="b" t="t" l="l"/>
            <a:pathLst>
              <a:path h="5754850" w="3867739">
                <a:moveTo>
                  <a:pt x="0" y="0"/>
                </a:moveTo>
                <a:lnTo>
                  <a:pt x="3867739" y="0"/>
                </a:lnTo>
                <a:lnTo>
                  <a:pt x="3867739" y="5754850"/>
                </a:lnTo>
                <a:lnTo>
                  <a:pt x="0" y="5754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2016228" y="7240579"/>
            <a:ext cx="14255544" cy="1425554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21770" y="3944640"/>
            <a:ext cx="4823057" cy="6591878"/>
          </a:xfrm>
          <a:custGeom>
            <a:avLst/>
            <a:gdLst/>
            <a:ahLst/>
            <a:cxnLst/>
            <a:rect r="r" b="b" t="t" l="l"/>
            <a:pathLst>
              <a:path h="6591878" w="4823057">
                <a:moveTo>
                  <a:pt x="0" y="0"/>
                </a:moveTo>
                <a:lnTo>
                  <a:pt x="4823057" y="0"/>
                </a:lnTo>
                <a:lnTo>
                  <a:pt x="4823057" y="6591878"/>
                </a:lnTo>
                <a:lnTo>
                  <a:pt x="0" y="6591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14432311" y="7253232"/>
            <a:ext cx="885818" cy="8858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768607" y="-2018830"/>
            <a:ext cx="3099046" cy="309904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28455" y="831483"/>
            <a:ext cx="1521794" cy="394433"/>
            <a:chOff x="0" y="0"/>
            <a:chExt cx="1567965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7965" cy="406400"/>
            </a:xfrm>
            <a:custGeom>
              <a:avLst/>
              <a:gdLst/>
              <a:ahLst/>
              <a:cxnLst/>
              <a:rect r="r" b="b" t="t" l="l"/>
              <a:pathLst>
                <a:path h="406400" w="1567965">
                  <a:moveTo>
                    <a:pt x="1364765" y="0"/>
                  </a:moveTo>
                  <a:cubicBezTo>
                    <a:pt x="1476989" y="0"/>
                    <a:pt x="1567965" y="90976"/>
                    <a:pt x="1567965" y="203200"/>
                  </a:cubicBezTo>
                  <a:cubicBezTo>
                    <a:pt x="1567965" y="315424"/>
                    <a:pt x="1476989" y="406400"/>
                    <a:pt x="13647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6796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64681" y="8773002"/>
            <a:ext cx="998351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64681" y="9040757"/>
            <a:ext cx="998351" cy="66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b="true" sz="3999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2117736" y="7937782"/>
            <a:ext cx="14255544" cy="1425554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857368" y="7253232"/>
            <a:ext cx="2155843" cy="215584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197718" y="9187624"/>
            <a:ext cx="1046189" cy="104618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65312">
            <a:off x="20312" y="8831451"/>
            <a:ext cx="2162839" cy="2158906"/>
          </a:xfrm>
          <a:custGeom>
            <a:avLst/>
            <a:gdLst/>
            <a:ahLst/>
            <a:cxnLst/>
            <a:rect r="r" b="b" t="t" l="l"/>
            <a:pathLst>
              <a:path h="2158906" w="2162839">
                <a:moveTo>
                  <a:pt x="0" y="0"/>
                </a:moveTo>
                <a:lnTo>
                  <a:pt x="2162838" y="0"/>
                </a:lnTo>
                <a:lnTo>
                  <a:pt x="2162838" y="2158907"/>
                </a:lnTo>
                <a:lnTo>
                  <a:pt x="0" y="21589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028700" y="2472569"/>
            <a:ext cx="4923266" cy="1059093"/>
            <a:chOff x="0" y="0"/>
            <a:chExt cx="6564354" cy="1412124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482995"/>
              <a:ext cx="5905919" cy="929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Setujui (sementara/selamanya), tolak, atau cabut izin akses kapan saja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38100"/>
              <a:ext cx="6564354" cy="48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b="true" sz="2199" i="true">
                  <a:solidFill>
                    <a:srgbClr val="00598D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Kontrol Granular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3952078"/>
            <a:ext cx="4037791" cy="1404331"/>
            <a:chOff x="0" y="0"/>
            <a:chExt cx="5383721" cy="1872441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473457"/>
              <a:ext cx="5383721" cy="1398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Lihat </a:t>
              </a: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riwayat medis</a:t>
              </a: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terpadu &amp; j</a:t>
              </a: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</a:t>
              </a: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j</a:t>
              </a: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</a:t>
              </a: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k </a:t>
              </a: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au</a:t>
              </a: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dit akses yang abadi di blockchain.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38100"/>
              <a:ext cx="5383721" cy="48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b="true" sz="2199" i="true">
                  <a:solidFill>
                    <a:srgbClr val="00598D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Transparansi Penuh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197796" y="3486187"/>
            <a:ext cx="6311857" cy="2918944"/>
            <a:chOff x="0" y="0"/>
            <a:chExt cx="8415810" cy="3891926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168656" y="-95250"/>
              <a:ext cx="8247153" cy="3323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719"/>
                </a:lnSpc>
              </a:pPr>
              <a:r>
                <a:rPr lang="en-US" sz="4800">
                  <a:solidFill>
                    <a:srgbClr val="3F95C8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PENGALAMAN PASIEN YANG DIOPTIMALKAN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3376284"/>
              <a:ext cx="8250661" cy="515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i="true">
                  <a:solidFill>
                    <a:srgbClr val="154562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Kendali penuh di tangan Anda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6873705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Produk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66491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Solusi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259404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Masalah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52318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Beranda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028700" y="5776825"/>
            <a:ext cx="4923266" cy="1476407"/>
            <a:chOff x="0" y="0"/>
            <a:chExt cx="6564354" cy="1968542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0" y="569558"/>
              <a:ext cx="5203589" cy="1398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Setiap permintaan akses langsung muncul di ponsel pasien secara transparan.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-38100"/>
              <a:ext cx="6564354" cy="48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b="true" sz="2199" i="true">
                  <a:solidFill>
                    <a:srgbClr val="00598D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Notifikasi Real-time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4013211" y="549882"/>
            <a:ext cx="3714296" cy="1060668"/>
            <a:chOff x="0" y="0"/>
            <a:chExt cx="4952395" cy="1414224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104244" y="102376"/>
              <a:ext cx="4848151" cy="1311848"/>
              <a:chOff x="0" y="0"/>
              <a:chExt cx="1334105" cy="360992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334105" cy="360992"/>
              </a:xfrm>
              <a:custGeom>
                <a:avLst/>
                <a:gdLst/>
                <a:ahLst/>
                <a:cxnLst/>
                <a:rect r="r" b="b" t="t" l="l"/>
                <a:pathLst>
                  <a:path h="360992" w="1334105">
                    <a:moveTo>
                      <a:pt x="1130905" y="0"/>
                    </a:moveTo>
                    <a:cubicBezTo>
                      <a:pt x="1243130" y="0"/>
                      <a:pt x="1334105" y="80811"/>
                      <a:pt x="1334105" y="180496"/>
                    </a:cubicBezTo>
                    <a:cubicBezTo>
                      <a:pt x="1334105" y="280181"/>
                      <a:pt x="1243130" y="360992"/>
                      <a:pt x="1130905" y="360992"/>
                    </a:cubicBezTo>
                    <a:lnTo>
                      <a:pt x="203200" y="360992"/>
                    </a:lnTo>
                    <a:cubicBezTo>
                      <a:pt x="90976" y="360992"/>
                      <a:pt x="0" y="280181"/>
                      <a:pt x="0" y="180496"/>
                    </a:cubicBezTo>
                    <a:cubicBezTo>
                      <a:pt x="0" y="80811"/>
                      <a:pt x="90976" y="0"/>
                      <a:pt x="203200" y="0"/>
                    </a:cubicBezTo>
                    <a:lnTo>
                      <a:pt x="1130905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A1D9EC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57150"/>
                <a:ext cx="1334105" cy="418142"/>
              </a:xfrm>
              <a:prstGeom prst="rect">
                <a:avLst/>
              </a:prstGeom>
            </p:spPr>
            <p:txBody>
              <a:bodyPr anchor="ctr" rtlCol="false" tIns="36466" lIns="36466" bIns="36466" rIns="3646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0"/>
              <a:ext cx="4848151" cy="1311848"/>
              <a:chOff x="0" y="0"/>
              <a:chExt cx="1334105" cy="360992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334105" cy="360992"/>
              </a:xfrm>
              <a:custGeom>
                <a:avLst/>
                <a:gdLst/>
                <a:ahLst/>
                <a:cxnLst/>
                <a:rect r="r" b="b" t="t" l="l"/>
                <a:pathLst>
                  <a:path h="360992" w="1334105">
                    <a:moveTo>
                      <a:pt x="1130905" y="0"/>
                    </a:moveTo>
                    <a:cubicBezTo>
                      <a:pt x="1243130" y="0"/>
                      <a:pt x="1334105" y="80811"/>
                      <a:pt x="1334105" y="180496"/>
                    </a:cubicBezTo>
                    <a:cubicBezTo>
                      <a:pt x="1334105" y="280181"/>
                      <a:pt x="1243130" y="360992"/>
                      <a:pt x="1130905" y="360992"/>
                    </a:cubicBezTo>
                    <a:lnTo>
                      <a:pt x="203200" y="360992"/>
                    </a:lnTo>
                    <a:cubicBezTo>
                      <a:pt x="90976" y="360992"/>
                      <a:pt x="0" y="280181"/>
                      <a:pt x="0" y="180496"/>
                    </a:cubicBezTo>
                    <a:cubicBezTo>
                      <a:pt x="0" y="80811"/>
                      <a:pt x="90976" y="0"/>
                      <a:pt x="203200" y="0"/>
                    </a:cubicBezTo>
                    <a:lnTo>
                      <a:pt x="113090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57150"/>
                <a:ext cx="1334105" cy="418142"/>
              </a:xfrm>
              <a:prstGeom prst="rect">
                <a:avLst/>
              </a:prstGeom>
            </p:spPr>
            <p:txBody>
              <a:bodyPr anchor="ctr" rtlCol="false" tIns="36466" lIns="36466" bIns="36466" rIns="36466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Freeform 52" id="52"/>
            <p:cNvSpPr/>
            <p:nvPr/>
          </p:nvSpPr>
          <p:spPr>
            <a:xfrm flipH="false" flipV="false" rot="0">
              <a:off x="1714272" y="202148"/>
              <a:ext cx="942343" cy="928893"/>
            </a:xfrm>
            <a:custGeom>
              <a:avLst/>
              <a:gdLst/>
              <a:ahLst/>
              <a:cxnLst/>
              <a:rect r="r" b="b" t="t" l="l"/>
              <a:pathLst>
                <a:path h="928893" w="942343">
                  <a:moveTo>
                    <a:pt x="0" y="0"/>
                  </a:moveTo>
                  <a:lnTo>
                    <a:pt x="942343" y="0"/>
                  </a:lnTo>
                  <a:lnTo>
                    <a:pt x="942343" y="928893"/>
                  </a:lnTo>
                  <a:lnTo>
                    <a:pt x="0" y="92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77231" t="-77570" r="-75066" b="-78379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900812" y="249834"/>
              <a:ext cx="1472573" cy="881207"/>
            </a:xfrm>
            <a:custGeom>
              <a:avLst/>
              <a:gdLst/>
              <a:ahLst/>
              <a:cxnLst/>
              <a:rect r="r" b="b" t="t" l="l"/>
              <a:pathLst>
                <a:path h="881207" w="1472573">
                  <a:moveTo>
                    <a:pt x="0" y="0"/>
                  </a:moveTo>
                  <a:lnTo>
                    <a:pt x="1472572" y="0"/>
                  </a:lnTo>
                  <a:lnTo>
                    <a:pt x="1472572" y="881207"/>
                  </a:lnTo>
                  <a:lnTo>
                    <a:pt x="0" y="881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9388" t="-80357" r="-29011" b="-84342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664929" y="249834"/>
              <a:ext cx="808042" cy="928893"/>
            </a:xfrm>
            <a:custGeom>
              <a:avLst/>
              <a:gdLst/>
              <a:ahLst/>
              <a:cxnLst/>
              <a:rect r="r" b="b" t="t" l="l"/>
              <a:pathLst>
                <a:path h="928893" w="808042">
                  <a:moveTo>
                    <a:pt x="0" y="0"/>
                  </a:moveTo>
                  <a:lnTo>
                    <a:pt x="808043" y="0"/>
                  </a:lnTo>
                  <a:lnTo>
                    <a:pt x="808043" y="928893"/>
                  </a:lnTo>
                  <a:lnTo>
                    <a:pt x="0" y="92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26025" y="-1984272"/>
            <a:ext cx="14255544" cy="1425554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0351595" y="623326"/>
            <a:ext cx="529358" cy="52935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57186" y="564668"/>
            <a:ext cx="3393221" cy="33932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787653" y="1417363"/>
            <a:ext cx="5108183" cy="2930820"/>
          </a:xfrm>
          <a:custGeom>
            <a:avLst/>
            <a:gdLst/>
            <a:ahLst/>
            <a:cxnLst/>
            <a:rect r="r" b="b" t="t" l="l"/>
            <a:pathLst>
              <a:path h="2930820" w="5108183">
                <a:moveTo>
                  <a:pt x="0" y="0"/>
                </a:moveTo>
                <a:lnTo>
                  <a:pt x="5108183" y="0"/>
                </a:lnTo>
                <a:lnTo>
                  <a:pt x="5108183" y="2930820"/>
                </a:lnTo>
                <a:lnTo>
                  <a:pt x="0" y="2930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10800000">
            <a:off x="9574268" y="7589498"/>
            <a:ext cx="777327" cy="77732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16357186" y="640037"/>
            <a:ext cx="777327" cy="77732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6357186" y="6408675"/>
            <a:ext cx="2361645" cy="236164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7654" y="1788575"/>
            <a:ext cx="6668897" cy="1615717"/>
            <a:chOff x="0" y="0"/>
            <a:chExt cx="8891862" cy="21542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895223"/>
              <a:ext cx="8584545" cy="1259067"/>
            </a:xfrm>
            <a:custGeom>
              <a:avLst/>
              <a:gdLst/>
              <a:ahLst/>
              <a:cxnLst/>
              <a:rect r="r" b="b" t="t" l="l"/>
              <a:pathLst>
                <a:path h="1259067" w="8584545">
                  <a:moveTo>
                    <a:pt x="0" y="0"/>
                  </a:moveTo>
                  <a:lnTo>
                    <a:pt x="8584545" y="0"/>
                  </a:lnTo>
                  <a:lnTo>
                    <a:pt x="8584545" y="1259066"/>
                  </a:lnTo>
                  <a:lnTo>
                    <a:pt x="0" y="1259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630844" y="-95250"/>
              <a:ext cx="8261019" cy="21933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>
                  <a:solidFill>
                    <a:srgbClr val="3F95C8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MEMBERDAYAKAN TENAGA MEDIS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960678" y="3717112"/>
            <a:ext cx="4972159" cy="2852776"/>
          </a:xfrm>
          <a:custGeom>
            <a:avLst/>
            <a:gdLst/>
            <a:ahLst/>
            <a:cxnLst/>
            <a:rect r="r" b="b" t="t" l="l"/>
            <a:pathLst>
              <a:path h="2852776" w="4972159">
                <a:moveTo>
                  <a:pt x="0" y="0"/>
                </a:moveTo>
                <a:lnTo>
                  <a:pt x="4972159" y="0"/>
                </a:lnTo>
                <a:lnTo>
                  <a:pt x="4972159" y="2852776"/>
                </a:lnTo>
                <a:lnTo>
                  <a:pt x="0" y="2852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926025" y="9493176"/>
            <a:ext cx="998351" cy="66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b="true" sz="3999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52318" y="3869973"/>
            <a:ext cx="4621984" cy="1030848"/>
            <a:chOff x="0" y="0"/>
            <a:chExt cx="6162645" cy="1374464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445336"/>
              <a:ext cx="5927185" cy="929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Mengajukan permintaan akses digital yang terverifikasi langsung ke pasien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-38100"/>
              <a:ext cx="6162645" cy="48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b="true" sz="2199" i="true">
                  <a:solidFill>
                    <a:srgbClr val="00598D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Akses Aman &amp; Terotorisasi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348124" y="5734419"/>
            <a:ext cx="5547712" cy="3183000"/>
          </a:xfrm>
          <a:custGeom>
            <a:avLst/>
            <a:gdLst/>
            <a:ahLst/>
            <a:cxnLst/>
            <a:rect r="r" b="b" t="t" l="l"/>
            <a:pathLst>
              <a:path h="3183000" w="5547712">
                <a:moveTo>
                  <a:pt x="0" y="0"/>
                </a:moveTo>
                <a:lnTo>
                  <a:pt x="5547712" y="0"/>
                </a:lnTo>
                <a:lnTo>
                  <a:pt x="5547712" y="3183000"/>
                </a:lnTo>
                <a:lnTo>
                  <a:pt x="0" y="318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2292579" y="5367546"/>
            <a:ext cx="4535876" cy="1383240"/>
            <a:chOff x="0" y="0"/>
            <a:chExt cx="6047834" cy="1844320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445336"/>
              <a:ext cx="5816761" cy="1398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Menampilkan riwayat kesehatan lengkap pasien dari berbagai faskes dalam satu linimasa terpadu.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38100"/>
              <a:ext cx="6047834" cy="484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b="true" sz="2199" i="true">
                  <a:solidFill>
                    <a:srgbClr val="00598D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Pandangan Holistik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828455" y="831483"/>
            <a:ext cx="1521794" cy="394433"/>
            <a:chOff x="0" y="0"/>
            <a:chExt cx="1567965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67965" cy="406400"/>
            </a:xfrm>
            <a:custGeom>
              <a:avLst/>
              <a:gdLst/>
              <a:ahLst/>
              <a:cxnLst/>
              <a:rect r="r" b="b" t="t" l="l"/>
              <a:pathLst>
                <a:path h="406400" w="1567965">
                  <a:moveTo>
                    <a:pt x="1364765" y="0"/>
                  </a:moveTo>
                  <a:cubicBezTo>
                    <a:pt x="1476989" y="0"/>
                    <a:pt x="1567965" y="90976"/>
                    <a:pt x="1567965" y="203200"/>
                  </a:cubicBezTo>
                  <a:cubicBezTo>
                    <a:pt x="1567965" y="315424"/>
                    <a:pt x="1476989" y="406400"/>
                    <a:pt x="13647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56796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6873705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Produk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066491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Solusi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259404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Masalah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52318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Beranda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3463971" y="7217511"/>
            <a:ext cx="4535876" cy="1773749"/>
            <a:chOff x="0" y="0"/>
            <a:chExt cx="6047834" cy="2364998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966014"/>
              <a:ext cx="5816761" cy="1398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15456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Setiap data medis baru dicatat sebagai transaksi kekal (immutable) dan terverifikasi di blockchain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-38100"/>
              <a:ext cx="6047834" cy="1004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b="true" sz="2199" i="true">
                  <a:solidFill>
                    <a:srgbClr val="00598D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Satu Sumber Kebenaran (Single Source of Truth)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113811" y="5837235"/>
            <a:ext cx="3148291" cy="3154025"/>
          </a:xfrm>
          <a:custGeom>
            <a:avLst/>
            <a:gdLst/>
            <a:ahLst/>
            <a:cxnLst/>
            <a:rect r="r" b="b" t="t" l="l"/>
            <a:pathLst>
              <a:path h="3154025" w="3148291">
                <a:moveTo>
                  <a:pt x="0" y="0"/>
                </a:moveTo>
                <a:lnTo>
                  <a:pt x="3148291" y="0"/>
                </a:lnTo>
                <a:lnTo>
                  <a:pt x="3148291" y="3154025"/>
                </a:lnTo>
                <a:lnTo>
                  <a:pt x="0" y="3154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6746391">
            <a:off x="523415" y="995913"/>
            <a:ext cx="1290216" cy="12902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61081" y="1442805"/>
            <a:ext cx="1653839" cy="165383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656278" y="2522889"/>
            <a:ext cx="4667308" cy="46673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264681" y="8773002"/>
            <a:ext cx="998351" cy="33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64681" y="9040757"/>
            <a:ext cx="998351" cy="66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b="true" sz="3999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09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049210" y="3242381"/>
            <a:ext cx="4487240" cy="1336169"/>
            <a:chOff x="0" y="0"/>
            <a:chExt cx="5982987" cy="178155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982987" cy="1781559"/>
              <a:chOff x="0" y="0"/>
              <a:chExt cx="2422409" cy="72132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422409" cy="721323"/>
              </a:xfrm>
              <a:custGeom>
                <a:avLst/>
                <a:gdLst/>
                <a:ahLst/>
                <a:cxnLst/>
                <a:rect r="r" b="b" t="t" l="l"/>
                <a:pathLst>
                  <a:path h="721323" w="2422409">
                    <a:moveTo>
                      <a:pt x="2219209" y="0"/>
                    </a:moveTo>
                    <a:cubicBezTo>
                      <a:pt x="2331433" y="0"/>
                      <a:pt x="2422409" y="161474"/>
                      <a:pt x="2422409" y="360661"/>
                    </a:cubicBezTo>
                    <a:cubicBezTo>
                      <a:pt x="2422409" y="559849"/>
                      <a:pt x="2331433" y="721323"/>
                      <a:pt x="2219209" y="721323"/>
                    </a:cubicBezTo>
                    <a:lnTo>
                      <a:pt x="203200" y="721323"/>
                    </a:lnTo>
                    <a:cubicBezTo>
                      <a:pt x="90976" y="721323"/>
                      <a:pt x="0" y="559849"/>
                      <a:pt x="0" y="360661"/>
                    </a:cubicBezTo>
                    <a:cubicBezTo>
                      <a:pt x="0" y="161474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1D9EC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2422409" cy="7594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508197" y="168407"/>
              <a:ext cx="4966594" cy="1525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b="true" sz="2199" i="true">
                  <a:solidFill>
                    <a:srgbClr val="154562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Privasi, kontrol penuh, dan portabilitas data kesehatan.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253998" y="4885458"/>
            <a:ext cx="4487240" cy="1454123"/>
            <a:chOff x="0" y="0"/>
            <a:chExt cx="5982987" cy="193883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982987" cy="1938831"/>
              <a:chOff x="0" y="0"/>
              <a:chExt cx="2422409" cy="785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422409" cy="785000"/>
              </a:xfrm>
              <a:custGeom>
                <a:avLst/>
                <a:gdLst/>
                <a:ahLst/>
                <a:cxnLst/>
                <a:rect r="r" b="b" t="t" l="l"/>
                <a:pathLst>
                  <a:path h="785000" w="2422409">
                    <a:moveTo>
                      <a:pt x="2219209" y="0"/>
                    </a:moveTo>
                    <a:cubicBezTo>
                      <a:pt x="2331433" y="0"/>
                      <a:pt x="2422409" y="175728"/>
                      <a:pt x="2422409" y="392500"/>
                    </a:cubicBezTo>
                    <a:cubicBezTo>
                      <a:pt x="2422409" y="609271"/>
                      <a:pt x="2331433" y="785000"/>
                      <a:pt x="2219209" y="785000"/>
                    </a:cubicBezTo>
                    <a:lnTo>
                      <a:pt x="203200" y="785000"/>
                    </a:lnTo>
                    <a:cubicBezTo>
                      <a:pt x="90976" y="785000"/>
                      <a:pt x="0" y="609271"/>
                      <a:pt x="0" y="392500"/>
                    </a:cubicBezTo>
                    <a:cubicBezTo>
                      <a:pt x="0" y="175728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1D9EC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2422409" cy="8231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593876" y="240702"/>
              <a:ext cx="4966594" cy="1525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b="true" sz="2199" i="true">
                  <a:solidFill>
                    <a:srgbClr val="154562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 Integritas data terjamin, efisiensi alur kerja, dan kemudahan audit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049210" y="6553794"/>
            <a:ext cx="4487240" cy="1839228"/>
            <a:chOff x="0" y="0"/>
            <a:chExt cx="5982987" cy="245230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5982987" cy="2452304"/>
              <a:chOff x="0" y="0"/>
              <a:chExt cx="2422409" cy="99289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422409" cy="992896"/>
              </a:xfrm>
              <a:custGeom>
                <a:avLst/>
                <a:gdLst/>
                <a:ahLst/>
                <a:cxnLst/>
                <a:rect r="r" b="b" t="t" l="l"/>
                <a:pathLst>
                  <a:path h="992896" w="2422409">
                    <a:moveTo>
                      <a:pt x="2219209" y="0"/>
                    </a:moveTo>
                    <a:cubicBezTo>
                      <a:pt x="2331433" y="0"/>
                      <a:pt x="2422409" y="222267"/>
                      <a:pt x="2422409" y="496448"/>
                    </a:cubicBezTo>
                    <a:cubicBezTo>
                      <a:pt x="2422409" y="770629"/>
                      <a:pt x="2331433" y="992896"/>
                      <a:pt x="2219209" y="992896"/>
                    </a:cubicBezTo>
                    <a:lnTo>
                      <a:pt x="203200" y="992896"/>
                    </a:lnTo>
                    <a:cubicBezTo>
                      <a:pt x="90976" y="992896"/>
                      <a:pt x="0" y="770629"/>
                      <a:pt x="0" y="496448"/>
                    </a:cubicBezTo>
                    <a:cubicBezTo>
                      <a:pt x="0" y="222267"/>
                      <a:pt x="90976" y="0"/>
                      <a:pt x="2032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1D9EC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2422409" cy="10309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593876" y="240702"/>
              <a:ext cx="4966594" cy="2046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b="true" sz="2199" i="true">
                  <a:solidFill>
                    <a:srgbClr val="154562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Fondasi terpercaya untuk Satu Data Kesehatan &amp; inovasi e-Government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254246" y="7865089"/>
            <a:ext cx="1055865" cy="105586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849430" y="1888374"/>
            <a:ext cx="7173312" cy="102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39"/>
              </a:lnSpc>
            </a:pPr>
            <a:r>
              <a:rPr lang="en-US" sz="5956">
                <a:solidFill>
                  <a:srgbClr val="3F95C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MANFAAT NYATA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11031" y="2832674"/>
            <a:ext cx="6580721" cy="48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</a:pPr>
            <a:r>
              <a:rPr lang="en-US" sz="2841">
                <a:solidFill>
                  <a:srgbClr val="15456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Untuk seluruh ekosistem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5741238" y="831483"/>
            <a:ext cx="1521794" cy="394433"/>
            <a:chOff x="0" y="0"/>
            <a:chExt cx="1567965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67965" cy="406400"/>
            </a:xfrm>
            <a:custGeom>
              <a:avLst/>
              <a:gdLst/>
              <a:ahLst/>
              <a:cxnLst/>
              <a:rect r="r" b="b" t="t" l="l"/>
              <a:pathLst>
                <a:path h="406400" w="1567965">
                  <a:moveTo>
                    <a:pt x="1364765" y="0"/>
                  </a:moveTo>
                  <a:cubicBezTo>
                    <a:pt x="1476989" y="0"/>
                    <a:pt x="1567965" y="90976"/>
                    <a:pt x="1567965" y="203200"/>
                  </a:cubicBezTo>
                  <a:cubicBezTo>
                    <a:pt x="1567965" y="315424"/>
                    <a:pt x="1476989" y="406400"/>
                    <a:pt x="136476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1D9EC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567965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5786489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1545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Produk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979274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Solusi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172188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Masalah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365101" y="834750"/>
            <a:ext cx="1330837" cy="339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54562"/>
                </a:solidFill>
                <a:latin typeface="Montserrat"/>
                <a:ea typeface="Montserrat"/>
                <a:cs typeface="Montserrat"/>
                <a:sym typeface="Montserrat"/>
              </a:rPr>
              <a:t>Beranda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2011031" y="4002542"/>
            <a:ext cx="7630448" cy="4674077"/>
            <a:chOff x="0" y="0"/>
            <a:chExt cx="10173930" cy="6232103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5488033" y="4026985"/>
              <a:ext cx="2205118" cy="2205118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A1D9EC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566740" cy="4550134"/>
            </a:xfrm>
            <a:custGeom>
              <a:avLst/>
              <a:gdLst/>
              <a:ahLst/>
              <a:cxnLst/>
              <a:rect r="r" b="b" t="t" l="l"/>
              <a:pathLst>
                <a:path h="4550134" w="4566740">
                  <a:moveTo>
                    <a:pt x="0" y="0"/>
                  </a:moveTo>
                  <a:lnTo>
                    <a:pt x="4566740" y="0"/>
                  </a:lnTo>
                  <a:lnTo>
                    <a:pt x="4566740" y="4550134"/>
                  </a:lnTo>
                  <a:lnTo>
                    <a:pt x="0" y="4550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3776209" y="2541299"/>
              <a:ext cx="2814383" cy="1898118"/>
            </a:xfrm>
            <a:custGeom>
              <a:avLst/>
              <a:gdLst/>
              <a:ahLst/>
              <a:cxnLst/>
              <a:rect r="r" b="b" t="t" l="l"/>
              <a:pathLst>
                <a:path h="1898118" w="2814383">
                  <a:moveTo>
                    <a:pt x="0" y="0"/>
                  </a:moveTo>
                  <a:lnTo>
                    <a:pt x="2814383" y="0"/>
                  </a:lnTo>
                  <a:lnTo>
                    <a:pt x="2814383" y="1898118"/>
                  </a:lnTo>
                  <a:lnTo>
                    <a:pt x="0" y="1898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4766" t="-368" r="-28497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true" flipV="false" rot="0">
              <a:off x="6141930" y="1210242"/>
              <a:ext cx="4032000" cy="4295073"/>
            </a:xfrm>
            <a:custGeom>
              <a:avLst/>
              <a:gdLst/>
              <a:ahLst/>
              <a:cxnLst/>
              <a:rect r="r" b="b" t="t" l="l"/>
              <a:pathLst>
                <a:path h="4295073" w="4032000">
                  <a:moveTo>
                    <a:pt x="4032000" y="0"/>
                  </a:moveTo>
                  <a:lnTo>
                    <a:pt x="0" y="0"/>
                  </a:lnTo>
                  <a:lnTo>
                    <a:pt x="0" y="4295073"/>
                  </a:lnTo>
                  <a:lnTo>
                    <a:pt x="4032000" y="4295073"/>
                  </a:lnTo>
                  <a:lnTo>
                    <a:pt x="403200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DAG1TgJPqPQ</dc:identifier>
  <dcterms:modified xsi:type="dcterms:W3CDTF">2011-08-01T06:04:30Z</dcterms:modified>
  <cp:revision>1</cp:revision>
  <dc:title>EGovernment_Trifur_RekamedChain_Polban</dc:title>
</cp:coreProperties>
</file>